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6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9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fba7d0cd_1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fba7d0c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aa390b9c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aa390b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24e7ced79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24e7ced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24e7ced7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24e7ced7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24e7ced7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24e7ced7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24e7ced79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24e7ced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24e7ced79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24e7ced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24e7ced79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24e7ced7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2662d54a6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2662d54a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24e7ced79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24e7ced7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1a9f5838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1a9f583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2662d54a6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2662d54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24e7ced79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24e7ced7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1aa390b9c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1aa390b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24e7ced79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24e7ced7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2662d54a6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2662d54a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2662d54a6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2662d54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24e7ced79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24e7ced7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24e7ced79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24e7ced7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26022b1f5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26022b1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26022b1f5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26022b1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1a9f58388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1a9f5838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24e7ced79_0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24e7ced7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26022b1f5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26022b1f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1fba7d0c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1fba7d0c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1fba7d0cd_1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1fba7d0c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1fba7d0cd_1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1fba7d0c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1fba7d0cd_1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1fba7d0c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</a:t>
            </a:r>
            <a:r>
              <a:rPr lang="en">
                <a:solidFill>
                  <a:schemeClr val="accent4"/>
                </a:solidFill>
              </a:rPr>
              <a:t>Enhanced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Reinforcement Learning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44757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</a:t>
            </a:r>
            <a:r>
              <a:rPr lang="en"/>
              <a:t>uantum </a:t>
            </a:r>
            <a:r>
              <a:rPr b="1" lang="en"/>
              <a:t>M</a:t>
            </a:r>
            <a:r>
              <a:rPr lang="en"/>
              <a:t>achine </a:t>
            </a:r>
            <a:r>
              <a:rPr b="1" lang="en"/>
              <a:t>L</a:t>
            </a:r>
            <a:r>
              <a:rPr lang="en"/>
              <a:t>earning </a:t>
            </a:r>
            <a:r>
              <a:rPr lang="en"/>
              <a:t>course</a:t>
            </a:r>
            <a:r>
              <a:rPr lang="en"/>
              <a:t> </a:t>
            </a:r>
            <a:r>
              <a:rPr b="1" lang="en"/>
              <a:t>S</a:t>
            </a:r>
            <a:r>
              <a:rPr lang="en"/>
              <a:t>eminar</a:t>
            </a:r>
            <a:endParaRPr/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5447400" y="3735675"/>
            <a:ext cx="27741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Speaker:</a:t>
            </a:r>
            <a:r>
              <a:rPr b="1" lang="en">
                <a:solidFill>
                  <a:srgbClr val="F3F3F3"/>
                </a:solidFill>
              </a:rPr>
              <a:t> S</a:t>
            </a:r>
            <a:r>
              <a:rPr lang="en">
                <a:solidFill>
                  <a:srgbClr val="F3F3F3"/>
                </a:solidFill>
              </a:rPr>
              <a:t>imone </a:t>
            </a:r>
            <a:r>
              <a:rPr b="1" lang="en">
                <a:solidFill>
                  <a:srgbClr val="F3F3F3"/>
                </a:solidFill>
              </a:rPr>
              <a:t>C</a:t>
            </a:r>
            <a:r>
              <a:rPr lang="en">
                <a:solidFill>
                  <a:srgbClr val="F3F3F3"/>
                </a:solidFill>
              </a:rPr>
              <a:t>aldarella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750" y="0"/>
            <a:ext cx="637625" cy="6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6375" y="0"/>
            <a:ext cx="637625" cy="6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50" y="1429425"/>
            <a:ext cx="7440552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38" y="1535850"/>
            <a:ext cx="5420100" cy="2712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550" y="1531150"/>
            <a:ext cx="4715776" cy="32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86075" y="1551100"/>
            <a:ext cx="37818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Quantum computing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expands classical computers' capabilities by harnessing quantum properties in the physical world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Leveraging quantum properties to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speed-up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classical algorithms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challenges are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scalability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 tolerance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Qubits and Superposition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505700"/>
            <a:ext cx="3851400" cy="28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Qubit vs Cbit</a:t>
            </a:r>
            <a:endParaRPr b="1" sz="18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Bit (Cbit) is just a discrete binary representation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Given N bit we can represent       different states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200"/>
              </a:spcAft>
              <a:buSzPts val="1300"/>
              <a:buChar char="-"/>
            </a:pPr>
            <a:r>
              <a:rPr lang="en"/>
              <a:t>Qubit can </a:t>
            </a:r>
            <a:r>
              <a:rPr lang="en"/>
              <a:t>embed the same number of states, however thanks to the superposition of states, all of these states exists at the same time and can be processed together</a:t>
            </a:r>
            <a:endParaRPr/>
          </a:p>
        </p:txBody>
      </p:sp>
      <p:sp>
        <p:nvSpPr>
          <p:cNvPr id="159" name="Google Shape;159;p25"/>
          <p:cNvSpPr txBox="1"/>
          <p:nvPr>
            <p:ph idx="2" type="body"/>
          </p:nvPr>
        </p:nvSpPr>
        <p:spPr>
          <a:xfrm>
            <a:off x="4740625" y="1505700"/>
            <a:ext cx="3999900" cy="3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Superposition</a:t>
            </a:r>
            <a:endParaRPr b="1" sz="18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Fundamental property of quantum mechanics for which multiple states of a particle exists together with a degree of probability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Superposition property </a:t>
            </a:r>
            <a:r>
              <a:rPr lang="en"/>
              <a:t>derives by the double nature of small “objects” that behave both as waves and particles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1200"/>
              </a:spcAft>
              <a:buSzPts val="1300"/>
              <a:buChar char="-"/>
            </a:pPr>
            <a:r>
              <a:rPr lang="en"/>
              <a:t>Quantum operations acting on more states happen only in the unobserved theoretical Hilbert Space → when the state is observed it collapse into a single state behaving as a non quantum particle </a:t>
            </a:r>
            <a:endParaRPr/>
          </a:p>
        </p:txBody>
      </p:sp>
      <p:pic>
        <p:nvPicPr>
          <p:cNvPr descr="{&quot;aid&quot;:null,&quot;font&quot;:{&quot;size&quot;:12.5,&quot;color&quot;:&quot;#666666&quot;,&quot;family&quot;:&quot;Roboto&quot;},&quot;backgroundColor&quot;:&quot;#FFFFFF&quot;,&quot;code&quot;:&quot;$2^{N}$&quot;,&quot;type&quot;:&quot;$&quot;,&quot;id&quot;:&quot;8&quot;,&quot;ts&quot;:1686759104417,&quot;cs&quot;:&quot;HqH98aR9U/gOmFzvPW9fmw==&quot;,&quot;size&quot;:{&quot;width&quot;:19,&quot;height&quot;:15}}"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070" y="2661934"/>
            <a:ext cx="18097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Qubits and Superposition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495" y="1901250"/>
            <a:ext cx="5725051" cy="21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Circuit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0" y="1357325"/>
            <a:ext cx="4052177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b="19034" l="0" r="0" t="0"/>
          <a:stretch/>
        </p:blipFill>
        <p:spPr>
          <a:xfrm>
            <a:off x="5056850" y="1389613"/>
            <a:ext cx="3666849" cy="36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Problem Statement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850" y="1733250"/>
            <a:ext cx="3935150" cy="11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311725" y="2571750"/>
            <a:ext cx="412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Given an unsorted database of N items, how can we efficiently find a specific item with only a few queries to the database?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02850"/>
            <a:ext cx="4171393" cy="11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Problem Statement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13" y="2184825"/>
            <a:ext cx="8613227" cy="16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Problem Statement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34097" r="17851" t="0"/>
          <a:stretch/>
        </p:blipFill>
        <p:spPr>
          <a:xfrm>
            <a:off x="2448338" y="1620650"/>
            <a:ext cx="4247323" cy="28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Grover Iteration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00" y="1593225"/>
            <a:ext cx="8441450" cy="325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4" name="Google Shape;74;p14"/>
          <p:cNvSpPr txBox="1"/>
          <p:nvPr>
            <p:ph idx="4294967295" type="subTitle"/>
          </p:nvPr>
        </p:nvSpPr>
        <p:spPr>
          <a:xfrm>
            <a:off x="6884700" y="4747200"/>
            <a:ext cx="22593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</a:rPr>
              <a:t>Simone Caldarella | 223343</a:t>
            </a:r>
            <a:endParaRPr i="1"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9775"/>
            <a:ext cx="9144003" cy="387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Grover Iteration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11894" r="0" t="0"/>
          <a:stretch/>
        </p:blipFill>
        <p:spPr>
          <a:xfrm>
            <a:off x="729375" y="1676225"/>
            <a:ext cx="7787948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645075" y="4343100"/>
            <a:ext cx="30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Oracle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5213700" y="4343100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Diffusion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Grover Algorithm - Non Convergence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19196" r="27716" t="0"/>
          <a:stretch/>
        </p:blipFill>
        <p:spPr>
          <a:xfrm>
            <a:off x="625575" y="2571738"/>
            <a:ext cx="3946424" cy="18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200" y="2142700"/>
            <a:ext cx="267225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971775" y="1659000"/>
            <a:ext cx="355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Since the probability of winning state evolve as a          it doesn’t converge to an optimal solution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5">
            <a:alphaModFix/>
          </a:blip>
          <a:srcRect b="0" l="0" r="0" t="26975"/>
          <a:stretch/>
        </p:blipFill>
        <p:spPr>
          <a:xfrm>
            <a:off x="1999050" y="1964650"/>
            <a:ext cx="374575" cy="1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Quantum </a:t>
            </a:r>
            <a:r>
              <a:rPr lang="en" sz="2900"/>
              <a:t>Enhanced</a:t>
            </a:r>
            <a:r>
              <a:rPr lang="en" sz="2900"/>
              <a:t> </a:t>
            </a:r>
            <a:r>
              <a:rPr lang="en" sz="2900"/>
              <a:t>Reinforcement Learning</a:t>
            </a:r>
            <a:endParaRPr sz="2900"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88" y="1580825"/>
            <a:ext cx="4531200" cy="3016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150" y="1343250"/>
            <a:ext cx="4045688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13" y="2371496"/>
            <a:ext cx="4260274" cy="77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488" y="1581975"/>
            <a:ext cx="4232725" cy="4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25" y="3522550"/>
            <a:ext cx="4173827" cy="12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38" y="1447374"/>
            <a:ext cx="4635699" cy="9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513" y="2544775"/>
            <a:ext cx="4648698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838" y="3240000"/>
            <a:ext cx="4524649" cy="16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638" y="1687250"/>
            <a:ext cx="4764777" cy="8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650" y="2915950"/>
            <a:ext cx="4764774" cy="188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900" y="1372975"/>
            <a:ext cx="7196242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Agent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488" y="2291378"/>
            <a:ext cx="4981075" cy="14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World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0" y="1350800"/>
            <a:ext cx="3708419" cy="371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219" y="1373288"/>
            <a:ext cx="4967834" cy="36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World</a:t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699" y="1869349"/>
            <a:ext cx="6396652" cy="26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474850" y="2206225"/>
            <a:ext cx="1531500" cy="1599900"/>
          </a:xfrm>
          <a:prstGeom prst="cube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Magic Box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810950" y="2911375"/>
            <a:ext cx="453300" cy="189600"/>
          </a:xfrm>
          <a:prstGeom prst="rightArrow">
            <a:avLst>
              <a:gd fmla="val 50000" name="adj1"/>
              <a:gd fmla="val 8343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216950" y="2911375"/>
            <a:ext cx="453300" cy="189600"/>
          </a:xfrm>
          <a:prstGeom prst="rightArrow">
            <a:avLst>
              <a:gd fmla="val 50000" name="adj1"/>
              <a:gd fmla="val 8343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850" y="2135915"/>
            <a:ext cx="2740924" cy="1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75" y="2412373"/>
            <a:ext cx="1998400" cy="16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Saggio et al.</a:t>
            </a: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988" y="1350800"/>
            <a:ext cx="5384072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Caldarella</a:t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075" y="1350800"/>
            <a:ext cx="502983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Questions?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/>
          <p:nvPr/>
        </p:nvSpPr>
        <p:spPr>
          <a:xfrm>
            <a:off x="-122850" y="-92125"/>
            <a:ext cx="3800100" cy="538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5"/>
          <p:cNvSpPr txBox="1"/>
          <p:nvPr>
            <p:ph type="title"/>
          </p:nvPr>
        </p:nvSpPr>
        <p:spPr>
          <a:xfrm>
            <a:off x="311725" y="500925"/>
            <a:ext cx="31275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311725" y="2413600"/>
            <a:ext cx="31275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simone.caldarella</a:t>
            </a:r>
            <a:r>
              <a:rPr lang="en" sz="1400"/>
              <a:t>@studenti.unitn.it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simone.caldarella98@gmail.com</a:t>
            </a:r>
            <a:endParaRPr sz="1400"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000" y="-354750"/>
            <a:ext cx="5853000" cy="58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Reinforcement Learning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Markov Decision Process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Value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Quantum Computing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Qubit and Superposition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Quantum Circuit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Grover Algorithm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Quantum Enhanced Reinforcement Learning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Implementation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700" y="1461900"/>
            <a:ext cx="4642500" cy="3016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Reinforcement Learning?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process of learning what to do at a certain moment to maximize a numerical reward signal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Alternative Machine Learning Paradigm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Similarly to nature implies an evolution based on </a:t>
            </a:r>
            <a:r>
              <a:rPr b="1" lang="en"/>
              <a:t>evaluative</a:t>
            </a:r>
            <a:r>
              <a:rPr lang="en"/>
              <a:t> feedbacks provided by the 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right or wrongs choices, just better or worse ones</a:t>
            </a:r>
            <a:endParaRPr/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is it used?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</a:t>
            </a:r>
            <a:r>
              <a:rPr lang="en"/>
              <a:t>explicit</a:t>
            </a:r>
            <a:r>
              <a:rPr lang="en"/>
              <a:t> solution can be found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absolute better action can be taken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Discover</a:t>
            </a:r>
            <a:r>
              <a:rPr lang="en"/>
              <a:t> is required to be a part of the learning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200"/>
              </a:spcAft>
              <a:buSzPts val="1300"/>
              <a:buChar char="●"/>
            </a:pPr>
            <a:r>
              <a:rPr b="1" lang="en"/>
              <a:t>Expensive labels</a:t>
            </a:r>
            <a:r>
              <a:rPr lang="en"/>
              <a:t>, cheap rewards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88025"/>
            <a:ext cx="3999900" cy="36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</a:t>
            </a:r>
            <a:endParaRPr/>
          </a:p>
        </p:txBody>
      </p:sp>
      <p:sp>
        <p:nvSpPr>
          <p:cNvPr id="111" name="Google Shape;111;p19"/>
          <p:cNvSpPr txBox="1"/>
          <p:nvPr>
            <p:ph idx="4294967295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Markov Decision Process</a:t>
            </a:r>
            <a:r>
              <a:rPr lang="en"/>
              <a:t> is a 4-dim tuple                           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  → a finite state space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  → a finite actions space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                                                                            → transition probabilities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               → instant reward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main goal is to find an optimal policy                   in the given environment, by maximizing the expected future rewards in a potentially infinite process: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{&quot;id&quot;:&quot;1&quot;,&quot;backgroundColor&quot;:&quot;#FFFFFF&quot;,&quot;font&quot;:{&quot;color&quot;:&quot;#666666&quot;,&quot;size&quot;:13,&quot;family&quot;:&quot;Roboto&quot;},&quot;type&quot;:&quot;$$&quot;,&quot;aid&quot;:null,&quot;code&quot;:&quot;$$P_{a}\\left(s,\\,s^{\\prime}\\right)\\,=\\,\\prob{\\,\\giventhat{s_{t+1}\\,=\\,s^{\\prime}}{s_{t}=\\,s\\,\\land\\,a_{t}=a}}$$&quot;,&quot;ts&quot;:1686675307895,&quot;cs&quot;:&quot;sZTNT+DS3QL0pMhwUxVoVw==&quot;,&quot;size&quot;:{&quot;width&quot;:328.5,&quot;height&quot;:21.25}}"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75" y="2571750"/>
            <a:ext cx="3128963" cy="202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&quot;:&quot;#FFFFFF&quot;,&quot;id&quot;:&quot;2&quot;,&quot;aid&quot;:null,&quot;font&quot;:{&quot;family&quot;:&quot;Roboto&quot;,&quot;size&quot;:13,&quot;color&quot;:&quot;#666666&quot;},&quot;code&quot;:&quot;$$R_{a}\\left(s,\\,s^{\\prime}\\right)$$&quot;,&quot;ts&quot;:1686675413004,&quot;cs&quot;:&quot;kTHsiR6uarD+X8WHGSu30g==&quot;,&quot;size&quot;:{&quot;width&quot;:65.16666666666667,&quot;height&quot;:21.166666666666668}}"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00" y="2875650"/>
            <a:ext cx="620713" cy="20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backgroundColor&quot;:&quot;#FFFFFF&quot;,&quot;id&quot;:&quot;3&quot;,&quot;font&quot;:{&quot;size&quot;:13,&quot;family&quot;:&quot;Roboto&quot;,&quot;color&quot;:&quot;#666666&quot;},&quot;aid&quot;:null,&quot;code&quot;:&quot;$\\left(R,\\,S,\\,P_{a},\\,R_{a}\\right)$&quot;,&quot;ts&quot;:1686675877017,&quot;cs&quot;:&quot;0JfCqkR+b8+q7/coXDOYeA==&quot;,&quot;size&quot;:{&quot;width&quot;:107,&quot;height&quot;:17.666666666666668}}"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150" y="1614550"/>
            <a:ext cx="1019175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4&quot;,&quot;code&quot;:&quot;$$S$$&quot;,&quot;backgroundColorModified&quot;:false,&quot;font&quot;:{&quot;size&quot;:13,&quot;color&quot;:&quot;#666666&quot;,&quot;family&quot;:&quot;Roboto&quot;},&quot;backgroundColor&quot;:&quot;#FFFFFF&quot;,&quot;type&quot;:&quot;$$&quot;,&quot;ts&quot;:1686675902755,&quot;cs&quot;:&quot;GywkvC2QtdakbAkTuDt/Rg==&quot;,&quot;size&quot;:{&quot;width&quot;:10.5,&quot;height&quot;:13}}"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400" y="2019950"/>
            <a:ext cx="100013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13,&quot;family&quot;:&quot;Roboto&quot;,&quot;color&quot;:&quot;#666666&quot;},&quot;code&quot;:&quot;$$A$$&quot;,&quot;backgroundColorModified&quot;:false,&quot;id&quot;:&quot;5&quot;,&quot;type&quot;:&quot;$$&quot;,&quot;backgroundColor&quot;:&quot;#FFFFFF&quot;,&quot;aid&quot;:null,&quot;ts&quot;:1686675936619,&quot;cs&quot;:&quot;QGi4z+iKbkgbYvuJZ3oEPw==&quot;,&quot;size&quot;:{&quot;width&quot;:12.166666666666666,&quot;height&quot;:12.833333333333334}}"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463" y="2296638"/>
            <a:ext cx="115888" cy="122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font&quot;:{&quot;size&quot;:13,&quot;family&quot;:&quot;Roboto&quot;,&quot;color&quot;:&quot;#666666&quot;},&quot;backgroundColorModified&quot;:false,&quot;backgroundColor&quot;:&quot;#FFFFFF&quot;,&quot;id&quot;:&quot;6&quot;,&quot;type&quot;:&quot;$$&quot;,&quot;code&quot;:&quot;$$\\pi :s\\to a$$&quot;,&quot;ts&quot;:1686677315356,&quot;cs&quot;:&quot;9+1LTtrE4kETgP5f7TYYiA==&quot;,&quot;size&quot;:{&quot;width&quot;:68.83333333333333,&quot;height&quot;:9.333333333333334}}" id="117" name="Google Shape;11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8450" y="3382575"/>
            <a:ext cx="655638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$E\\left[\\sum_{t=0}^{\\infty}\\gamma^{t}R_{a_{t}}\\left(s_{t},\\,s_{t+1}\\right)\\right]$$&quot;,&quot;aid&quot;:null,&quot;font&quot;:{&quot;color&quot;:&quot;#666666&quot;,&quot;size&quot;:13,&quot;family&quot;:&quot;Roboto&quot;},&quot;type&quot;:&quot;$$&quot;,&quot;id&quot;:&quot;7&quot;,&quot;backgroundColor&quot;:&quot;#FFFFFF&quot;,&quot;ts&quot;:1686678494210,&quot;cs&quot;:&quot;7zYEfFgQdxvTVobFwa1GVA==&quot;,&quot;size&quot;:{&quot;width&quot;:164.83333333333334,&quot;height&quot;:52.666666666666664}}" id="118" name="Google Shape;11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3713" y="4079900"/>
            <a:ext cx="1570038" cy="5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Function</a:t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33050" y="3080075"/>
            <a:ext cx="6294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7907525" y="4246225"/>
            <a:ext cx="8157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34559" t="0"/>
          <a:stretch/>
        </p:blipFill>
        <p:spPr>
          <a:xfrm>
            <a:off x="2092888" y="1943375"/>
            <a:ext cx="4958226" cy="20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Function - Iteration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375" y="1374550"/>
            <a:ext cx="4885309" cy="37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2036825" y="1417320"/>
            <a:ext cx="1115700" cy="1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